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gvxulmdd9h2Je9H6qmgleNrg58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7E731BF-B37A-41EC-83DD-0B898E16E46B}">
  <a:tblStyle styleId="{37E731BF-B37A-41EC-83DD-0B898E16E46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6" name="Google Shape;9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2" name="Google Shape;18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3" name="Google Shape;10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1" name="Google Shape;11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8" name="Google Shape;13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8" name="Google Shape;14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5" name="Google Shape;15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2" name="Google Shape;16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3" name="Google Shape;17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1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1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4" name="Google Shape;84;p3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0" name="Google Shape;90;p3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3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3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2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2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23"/>
          <p:cNvSpPr txBox="1">
            <a:spLocks noGrp="1"/>
          </p:cNvSpPr>
          <p:nvPr>
            <p:ph type="body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body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6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6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7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7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9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9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29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2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 txBox="1"/>
          <p:nvPr/>
        </p:nvSpPr>
        <p:spPr>
          <a:xfrm>
            <a:off x="1066800" y="1676400"/>
            <a:ext cx="7162800" cy="157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Unit 3: Political Beliefs    and Behaviors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9100" y="4129087"/>
            <a:ext cx="845820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Lesson 6: Money, Media &amp; Politics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Preview</a:t>
            </a:r>
            <a:endParaRPr/>
          </a:p>
        </p:txBody>
      </p:sp>
      <p:sp>
        <p:nvSpPr>
          <p:cNvPr id="185" name="Google Shape;185;p14"/>
          <p:cNvSpPr txBox="1">
            <a:spLocks noGrp="1"/>
          </p:cNvSpPr>
          <p:nvPr>
            <p:ph type="body" idx="1"/>
          </p:nvPr>
        </p:nvSpPr>
        <p:spPr>
          <a:xfrm>
            <a:off x="457200" y="1417637"/>
            <a:ext cx="84582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 startAt="7"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 interest groups impact public policy?</a:t>
            </a:r>
            <a:endParaRPr/>
          </a:p>
          <a:p>
            <a:pPr marL="514350" marR="0" lvl="0" indent="-3365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Parties &amp; Elections: secure                         the support of one or both                                     of the major parties and                        provide campaign funds</a:t>
            </a:r>
            <a:endParaRPr/>
          </a:p>
          <a:p>
            <a: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Lobbying: apply pressure                                   to legislators who consider                        passage of specific bills</a:t>
            </a:r>
            <a:endParaRPr/>
          </a:p>
          <a:p>
            <a:pPr marL="514350" marR="0" lvl="0" indent="-3365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3365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6" name="Google Shape;186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86475" y="2560637"/>
            <a:ext cx="2619375" cy="1554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32500" y="4876800"/>
            <a:ext cx="2746375" cy="150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22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822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822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822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822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822"/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822"/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822"/>
                                        <p:tgtEl>
                                          <p:spTgt spid="1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822"/>
                                        <p:tgtEl>
                                          <p:spTgt spid="1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822"/>
                                        <p:tgtEl>
                                          <p:spTgt spid="1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Preview</a:t>
            </a:r>
            <a:endParaRPr/>
          </a:p>
        </p:txBody>
      </p:sp>
      <p:sp>
        <p:nvSpPr>
          <p:cNvPr id="106" name="Google Shape;106;p6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 possible answers to the following Essential Question: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 money and the media influence politics in the United States?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7" name="Google Shape;107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71800" y="2590800"/>
            <a:ext cx="2279650" cy="222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Preview</a:t>
            </a:r>
            <a:endParaRPr/>
          </a:p>
        </p:txBody>
      </p:sp>
      <p:sp>
        <p:nvSpPr>
          <p:cNvPr id="114" name="Google Shape;114;p7"/>
          <p:cNvSpPr txBox="1">
            <a:spLocks noGrp="1"/>
          </p:cNvSpPr>
          <p:nvPr>
            <p:ph type="body" idx="1"/>
          </p:nvPr>
        </p:nvSpPr>
        <p:spPr>
          <a:xfrm>
            <a:off x="457200" y="1417637"/>
            <a:ext cx="8305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dangers are created in American  politics by the fact much money is needed to run for public office?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Preview</a:t>
            </a:r>
            <a:endParaRPr/>
          </a:p>
        </p:txBody>
      </p:sp>
      <p:sp>
        <p:nvSpPr>
          <p:cNvPr id="121" name="Google Shape;121;p8"/>
          <p:cNvSpPr txBox="1">
            <a:spLocks noGrp="1"/>
          </p:cNvSpPr>
          <p:nvPr>
            <p:ph type="body" idx="1"/>
          </p:nvPr>
        </p:nvSpPr>
        <p:spPr>
          <a:xfrm>
            <a:off x="457200" y="1417637"/>
            <a:ext cx="85344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 startAt="2"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a spoke diagram identifying the various sources of campaign funding.</a:t>
            </a:r>
            <a:endParaRPr/>
          </a:p>
          <a:p>
            <a:pPr marL="514350" marR="0" lvl="0" indent="-5143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3111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3365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3365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8"/>
          <p:cNvSpPr/>
          <p:nvPr/>
        </p:nvSpPr>
        <p:spPr>
          <a:xfrm>
            <a:off x="3544887" y="3903662"/>
            <a:ext cx="1752600" cy="1584325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None/>
            </a:pP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Sources    of     Funding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8"/>
          <p:cNvSpPr/>
          <p:nvPr/>
        </p:nvSpPr>
        <p:spPr>
          <a:xfrm>
            <a:off x="1195387" y="3743325"/>
            <a:ext cx="1676400" cy="1447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Small Donors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8"/>
          <p:cNvSpPr/>
          <p:nvPr/>
        </p:nvSpPr>
        <p:spPr>
          <a:xfrm>
            <a:off x="5094287" y="2373312"/>
            <a:ext cx="1676400" cy="1463675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Fat             Cats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8"/>
          <p:cNvSpPr/>
          <p:nvPr/>
        </p:nvSpPr>
        <p:spPr>
          <a:xfrm>
            <a:off x="2098675" y="5302250"/>
            <a:ext cx="1752600" cy="153035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Candidates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8"/>
          <p:cNvSpPr/>
          <p:nvPr/>
        </p:nvSpPr>
        <p:spPr>
          <a:xfrm>
            <a:off x="6034087" y="3924300"/>
            <a:ext cx="1676400" cy="1425575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</a:pP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PACs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8"/>
          <p:cNvSpPr/>
          <p:nvPr/>
        </p:nvSpPr>
        <p:spPr>
          <a:xfrm>
            <a:off x="2347912" y="2393950"/>
            <a:ext cx="1614487" cy="14605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Temporary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Groups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8"/>
          <p:cNvSpPr/>
          <p:nvPr/>
        </p:nvSpPr>
        <p:spPr>
          <a:xfrm>
            <a:off x="5030787" y="5368925"/>
            <a:ext cx="1641475" cy="1411287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Fund- Raisers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9" name="Google Shape;129;p8"/>
          <p:cNvCxnSpPr/>
          <p:nvPr/>
        </p:nvCxnSpPr>
        <p:spPr>
          <a:xfrm rot="10800000">
            <a:off x="2890837" y="4538662"/>
            <a:ext cx="654050" cy="777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0" name="Google Shape;130;p8"/>
          <p:cNvCxnSpPr/>
          <p:nvPr/>
        </p:nvCxnSpPr>
        <p:spPr>
          <a:xfrm flipH="1">
            <a:off x="5314950" y="4592637"/>
            <a:ext cx="719137" cy="10795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1" name="Google Shape;131;p8"/>
          <p:cNvCxnSpPr/>
          <p:nvPr/>
        </p:nvCxnSpPr>
        <p:spPr>
          <a:xfrm rot="10800000" flipH="1">
            <a:off x="5040312" y="3743325"/>
            <a:ext cx="446087" cy="39211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8"/>
          <p:cNvCxnSpPr/>
          <p:nvPr/>
        </p:nvCxnSpPr>
        <p:spPr>
          <a:xfrm rot="10800000">
            <a:off x="3544887" y="3795712"/>
            <a:ext cx="319087" cy="2968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3" name="Google Shape;133;p8"/>
          <p:cNvCxnSpPr/>
          <p:nvPr/>
        </p:nvCxnSpPr>
        <p:spPr>
          <a:xfrm>
            <a:off x="5037137" y="5280025"/>
            <a:ext cx="277812" cy="2587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4" name="Google Shape;134;p8"/>
          <p:cNvCxnSpPr/>
          <p:nvPr/>
        </p:nvCxnSpPr>
        <p:spPr>
          <a:xfrm flipH="1">
            <a:off x="3594100" y="5256212"/>
            <a:ext cx="207962" cy="26987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22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822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822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822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822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822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822"/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822"/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Preview</a:t>
            </a:r>
            <a:endParaRPr/>
          </a:p>
        </p:txBody>
      </p:sp>
      <p:sp>
        <p:nvSpPr>
          <p:cNvPr id="141" name="Google Shape;141;p9"/>
          <p:cNvSpPr txBox="1">
            <a:spLocks noGrp="1"/>
          </p:cNvSpPr>
          <p:nvPr>
            <p:ph type="body" idx="1"/>
          </p:nvPr>
        </p:nvSpPr>
        <p:spPr>
          <a:xfrm>
            <a:off x="457200" y="1417637"/>
            <a:ext cx="84582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 startAt="3"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Analyze and make two observations related to the data in the table.</a:t>
            </a:r>
            <a:endParaRPr sz="32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3365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3365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2" name="Google Shape;142;p9"/>
          <p:cNvGraphicFramePr/>
          <p:nvPr/>
        </p:nvGraphicFramePr>
        <p:xfrm>
          <a:off x="914400" y="3067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{37E731BF-B37A-41EC-83DD-0B898E16E46B}</a:tableStyleId>
              </a:tblPr>
              <a:tblGrid>
                <a:gridCol w="128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7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Year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 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 Voter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Year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 Voter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1960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$175 M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$2.54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1984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$1.8 B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$19.42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1964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$200 M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$2.83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1988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$2.7 B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$29.48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1968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$300 M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$4.10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1992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$3.2 B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$30.65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1972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$425 M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$5.47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1996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$4.0 B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$41.45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1976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$540 M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$6.62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2000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$5.1 B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$48.39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1980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$1.2 B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$13.87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2004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$6.0 B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$49.92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3" name="Google Shape;143;p9"/>
          <p:cNvSpPr txBox="1"/>
          <p:nvPr/>
        </p:nvSpPr>
        <p:spPr>
          <a:xfrm>
            <a:off x="914400" y="2538412"/>
            <a:ext cx="75438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 Campaign Spending, 1960 - 2004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9"/>
          <p:cNvSpPr txBox="1"/>
          <p:nvPr/>
        </p:nvSpPr>
        <p:spPr>
          <a:xfrm>
            <a:off x="925512" y="5868987"/>
            <a:ext cx="7989887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22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822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822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822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822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822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Preview</a:t>
            </a:r>
            <a:endParaRPr/>
          </a:p>
        </p:txBody>
      </p:sp>
      <p:sp>
        <p:nvSpPr>
          <p:cNvPr id="151" name="Google Shape;151;p10"/>
          <p:cNvSpPr txBox="1">
            <a:spLocks noGrp="1"/>
          </p:cNvSpPr>
          <p:nvPr>
            <p:ph type="body" idx="1"/>
          </p:nvPr>
        </p:nvSpPr>
        <p:spPr>
          <a:xfrm>
            <a:off x="457200" y="1417637"/>
            <a:ext cx="85344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 startAt="4"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Define the terms.</a:t>
            </a:r>
            <a:endParaRPr/>
          </a:p>
          <a:p>
            <a:pPr marL="514350" marR="0" lvl="0" indent="-3365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hard money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money raised and spent to elect candidates that is subject to regulation by the Federal Election Commission</a:t>
            </a:r>
            <a:endParaRPr sz="28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 money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unregulated funds given to party organizations for “party building activities”</a:t>
            </a:r>
            <a:endParaRPr sz="28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3365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3365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22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822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822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822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822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822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822"/>
                                        <p:tgtEl>
                                          <p:spTgt spid="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822"/>
                                        <p:tgtEl>
                                          <p:spTgt spid="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822"/>
                                        <p:tgtEl>
                                          <p:spTgt spid="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822"/>
                                        <p:tgtEl>
                                          <p:spTgt spid="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Preview</a:t>
            </a:r>
            <a:endParaRPr/>
          </a:p>
        </p:txBody>
      </p:sp>
      <p:sp>
        <p:nvSpPr>
          <p:cNvPr id="158" name="Google Shape;158;p11"/>
          <p:cNvSpPr txBox="1">
            <a:spLocks noGrp="1"/>
          </p:cNvSpPr>
          <p:nvPr>
            <p:ph type="body" idx="1"/>
          </p:nvPr>
        </p:nvSpPr>
        <p:spPr>
          <a:xfrm>
            <a:off x="457200" y="1417637"/>
            <a:ext cx="85344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 startAt="5"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Define the terms.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interest groups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private organizations whose members share certain views that work to shape public policy</a:t>
            </a:r>
            <a:endParaRPr/>
          </a:p>
          <a:p>
            <a:pPr marL="742950" marR="0" lvl="1" indent="-22225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political action committees (PACs)</a:t>
            </a: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the political arms of special interests with a stake in the electoral process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Preview</a:t>
            </a:r>
            <a:endParaRPr/>
          </a:p>
        </p:txBody>
      </p:sp>
      <p:sp>
        <p:nvSpPr>
          <p:cNvPr id="165" name="Google Shape;165;p12"/>
          <p:cNvSpPr txBox="1">
            <a:spLocks noGrp="1"/>
          </p:cNvSpPr>
          <p:nvPr>
            <p:ph type="body" idx="1"/>
          </p:nvPr>
        </p:nvSpPr>
        <p:spPr>
          <a:xfrm>
            <a:off x="457200" y="1417637"/>
            <a:ext cx="84582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 startAt="6"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the table by providing one  example and a brief explanation for each of the various types of interest groups.</a:t>
            </a:r>
            <a:endParaRPr sz="32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3365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3365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6" name="Google Shape;166;p12"/>
          <p:cNvGraphicFramePr/>
          <p:nvPr/>
        </p:nvGraphicFramePr>
        <p:xfrm>
          <a:off x="1066800" y="3200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{37E731BF-B37A-41EC-83DD-0B898E16E46B}</a:tableStyleId>
              </a:tblPr>
              <a:tblGrid>
                <a:gridCol w="1758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3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Type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Example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Description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0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20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Economic</a:t>
                      </a:r>
                      <a:endParaRPr sz="20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endParaRPr sz="20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NAM    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20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Promotes “big business”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2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20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Public</a:t>
                      </a:r>
                      <a:endParaRPr sz="20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League       Women Voters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20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Roots in woman suffrage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0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20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Other</a:t>
                      </a:r>
                      <a:endParaRPr sz="20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20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ACLU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20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Protect civil and political rights</a:t>
                      </a:r>
                      <a:endParaRPr sz="1400" u="none" strike="noStrike" cap="none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7" name="Google Shape;167;p12" descr="american flag"/>
          <p:cNvSpPr txBox="1"/>
          <p:nvPr/>
        </p:nvSpPr>
        <p:spPr>
          <a:xfrm>
            <a:off x="2819400" y="3519487"/>
            <a:ext cx="5867400" cy="990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1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8" name="Google Shape;168;p12" descr="american flag"/>
          <p:cNvSpPr txBox="1"/>
          <p:nvPr/>
        </p:nvSpPr>
        <p:spPr>
          <a:xfrm>
            <a:off x="2832100" y="4554537"/>
            <a:ext cx="5867400" cy="990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1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9" name="Google Shape;169;p12" descr="american flag"/>
          <p:cNvSpPr txBox="1"/>
          <p:nvPr/>
        </p:nvSpPr>
        <p:spPr>
          <a:xfrm>
            <a:off x="2832100" y="5588000"/>
            <a:ext cx="5867400" cy="990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1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22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822"/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822"/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822"/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822"/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822"/>
                                        <p:tgtEl>
                                          <p:spTgt spid="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Preview</a:t>
            </a:r>
            <a:endParaRPr/>
          </a:p>
        </p:txBody>
      </p:sp>
      <p:sp>
        <p:nvSpPr>
          <p:cNvPr id="176" name="Google Shape;176;p13"/>
          <p:cNvSpPr txBox="1">
            <a:spLocks noGrp="1"/>
          </p:cNvSpPr>
          <p:nvPr>
            <p:ph type="body" idx="1"/>
          </p:nvPr>
        </p:nvSpPr>
        <p:spPr>
          <a:xfrm>
            <a:off x="457200" y="1417637"/>
            <a:ext cx="84582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 startAt="7"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 interest groups impact public policy?</a:t>
            </a:r>
            <a:endParaRPr/>
          </a:p>
          <a:p>
            <a:pPr marL="514350" marR="0" lvl="0" indent="-3365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Public Opinion: supply the public                 with information to build a positive                image for a particular group</a:t>
            </a:r>
            <a:endParaRPr/>
          </a:p>
          <a:p>
            <a: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Propaganda: use                                      persuasion to                                                  create a particular                                       belief that may be                                               true or false</a:t>
            </a:r>
            <a:endParaRPr/>
          </a:p>
          <a:p>
            <a: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3365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3365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7" name="Google Shape;17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9000" y="2560637"/>
            <a:ext cx="1600200" cy="329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89462" y="4495800"/>
            <a:ext cx="2373312" cy="23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22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822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822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822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822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822"/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822"/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822"/>
                                        <p:tgtEl>
                                          <p:spTgt spid="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822"/>
                                        <p:tgtEl>
                                          <p:spTgt spid="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822"/>
                                        <p:tgtEl>
                                          <p:spTgt spid="1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822"/>
                                        <p:tgtEl>
                                          <p:spTgt spid="1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822"/>
                                        <p:tgtEl>
                                          <p:spTgt spid="1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Microsoft Office PowerPoint</Application>
  <PresentationFormat>On-screen Show (4:3)</PresentationFormat>
  <Paragraphs>169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Comic Sans MS</vt:lpstr>
      <vt:lpstr>Default Design</vt:lpstr>
      <vt:lpstr>PowerPoint Presentation</vt:lpstr>
      <vt:lpstr>Preview</vt:lpstr>
      <vt:lpstr>Preview</vt:lpstr>
      <vt:lpstr>Preview</vt:lpstr>
      <vt:lpstr>Preview</vt:lpstr>
      <vt:lpstr>Preview</vt:lpstr>
      <vt:lpstr>Preview</vt:lpstr>
      <vt:lpstr>Preview</vt:lpstr>
      <vt:lpstr>Preview</vt:lpstr>
      <vt:lpstr>Preview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LaFleur</dc:creator>
  <cp:lastModifiedBy>Matthew Caniglia</cp:lastModifiedBy>
  <cp:revision>1</cp:revision>
  <dcterms:created xsi:type="dcterms:W3CDTF">2008-01-10T19:48:59Z</dcterms:created>
  <dcterms:modified xsi:type="dcterms:W3CDTF">2020-11-30T16:43:46Z</dcterms:modified>
</cp:coreProperties>
</file>